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seat_at_the_table_community_meeting_bg_0.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5074920"/>
            <a:ext cx="12191695" cy="1783080"/>
          </a:xfrm>
          <a:prstGeom prst="rect">
            <a:avLst/>
          </a:prstGeom>
          <a:solidFill>
            <a:srgbClr val="0C1F36"/>
          </a:solidFill>
          <a:ln>
            <a:solidFill>
              <a:srgbClr val="0C1F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5239512"/>
            <a:ext cx="10881360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Aptos Display"/>
              </a:rPr>
              <a:t>THERE’S A SEAT AT THE 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760720"/>
            <a:ext cx="731520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ECB64E"/>
                </a:solidFill>
                <a:latin typeface="Aptos"/>
              </a:rPr>
              <a:t>Paid Social Campaign Proposal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44768"/>
            <a:ext cx="1069848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Aptos"/>
              </a:rPr>
              <a:t>Inspiring New Growth  •  $100/month pilot  •  Facebook + Instagram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5440" y="6144768"/>
            <a:ext cx="22860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/>
            <a:r>
              <a:rPr sz="1100" b="0" i="0">
                <a:solidFill>
                  <a:srgbClr val="D2D8E1"/>
                </a:solidFill>
                <a:latin typeface="Aptos"/>
              </a:rPr>
              <a:t>Prepared September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c45e842-1bdf-4046-922f-ef8a83bfff0a_bg_0.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F36"/>
          </a:solidFill>
          <a:ln>
            <a:solidFill>
              <a:srgbClr val="0C1F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9c45e842-1bdf-4046-922f-ef8a83bfff0a_653x7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6537960" cy="6858000"/>
          </a:xfrm>
          <a:prstGeom prst="rect">
            <a:avLst/>
          </a:prstGeom>
          <a:solidFill>
            <a:srgbClr val="0C1F36"/>
          </a:solidFill>
          <a:ln>
            <a:solidFill>
              <a:srgbClr val="0C1F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85800"/>
            <a:ext cx="43891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200" b="1" i="0">
                <a:solidFill>
                  <a:srgbClr val="ECB64E"/>
                </a:solidFill>
                <a:latin typeface="Aptos"/>
              </a:rPr>
              <a:t>RECOMMENDATION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170432"/>
            <a:ext cx="5029200" cy="12344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Aptos Display"/>
              </a:rPr>
              <a:t>Approve the
90-day pilot.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43200"/>
            <a:ext cx="5166360" cy="2468880"/>
          </a:xfrm>
          <a:prstGeom prst="rect">
            <a:avLst/>
          </a:prstGeom>
          <a:noFill/>
        </p:spPr>
        <p:txBody>
          <a:bodyPr wrap="square" lIns="0" tIns="0" rIns="45720" bIns="0">
            <a:spAutoFit/>
          </a:bodyPr>
          <a:lstStyle/>
          <a:p>
            <a:pPr>
              <a:buChar char="•"/>
              <a:defRPr sz="1700">
                <a:solidFill>
                  <a:srgbClr val="FFFFFF"/>
                </a:solidFill>
                <a:latin typeface="Aptos"/>
              </a:defRPr>
            </a:pPr>
            <a:r>
              <a:t>$100/month Meta media budget</a:t>
            </a:r>
          </a:p>
          <a:p>
            <a:pPr>
              <a:buChar char="•"/>
              <a:defRPr sz="1700">
                <a:solidFill>
                  <a:srgbClr val="FFFFFF"/>
                </a:solidFill>
                <a:latin typeface="Aptos"/>
              </a:defRPr>
            </a:pPr>
            <a:r>
              <a:t>$12/month contribution from each chapter</a:t>
            </a:r>
          </a:p>
          <a:p>
            <a:pPr>
              <a:buChar char="•"/>
              <a:defRPr sz="1700">
                <a:solidFill>
                  <a:srgbClr val="FFFFFF"/>
                </a:solidFill>
                <a:latin typeface="Aptos"/>
              </a:defRPr>
            </a:pPr>
            <a:r>
              <a:t>Dedicated “There’s a Seat at the Table” landing page</a:t>
            </a:r>
          </a:p>
          <a:p>
            <a:pPr>
              <a:buChar char="•"/>
              <a:defRPr sz="1700">
                <a:solidFill>
                  <a:srgbClr val="FFFFFF"/>
                </a:solidFill>
                <a:latin typeface="Aptos"/>
              </a:defRPr>
            </a:pPr>
            <a:r>
              <a:t>Real-member creative rotation</a:t>
            </a:r>
          </a:p>
          <a:p>
            <a:pPr>
              <a:buChar char="•"/>
              <a:defRPr sz="1700">
                <a:solidFill>
                  <a:srgbClr val="FFFFFF"/>
                </a:solidFill>
                <a:latin typeface="Aptos"/>
              </a:defRPr>
            </a:pPr>
            <a:r>
              <a:t>GA4 + UTM measurement from ad to member</a:t>
            </a:r>
          </a:p>
          <a:p>
            <a:pPr>
              <a:buChar char="•"/>
              <a:defRPr sz="1700">
                <a:solidFill>
                  <a:srgbClr val="FFFFFF"/>
                </a:solidFill>
                <a:latin typeface="Aptos"/>
              </a:defRPr>
            </a:pPr>
            <a:r>
              <a:t>30 / 60 / 90-day optimization reviews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32120"/>
            <a:ext cx="5303520" cy="2926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700" b="1" i="0">
                <a:solidFill>
                  <a:srgbClr val="ECB64E"/>
                </a:solidFill>
                <a:latin typeface="Aptos"/>
              </a:rPr>
              <a:t>We are not buying impressions.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5870448"/>
            <a:ext cx="530352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100" b="1" i="0">
                <a:solidFill>
                  <a:srgbClr val="FFFFFF"/>
                </a:solidFill>
                <a:latin typeface="Aptos"/>
              </a:rPr>
              <a:t>We are buying introductions.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501384"/>
            <a:ext cx="11155680" cy="182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7D7D7D"/>
                </a:solidFill>
                <a:latin typeface="Aptos"/>
              </a:rPr>
              <a:t>ING • There’s a Seat at the Table • Recommendation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0A33FF-9F82-9333-7F84-683D6B223BAC}"/>
              </a:ext>
            </a:extLst>
          </p:cNvPr>
          <p:cNvSpPr txBox="1"/>
          <p:nvPr/>
        </p:nvSpPr>
        <p:spPr>
          <a:xfrm>
            <a:off x="704275" y="455628"/>
            <a:ext cx="99087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en-US" sz="2400" dirty="0"/>
          </a:p>
          <a:p>
            <a:pPr>
              <a:buNone/>
            </a:pPr>
            <a:r>
              <a:rPr lang="en-US" sz="2400" dirty="0"/>
              <a:t>On </a:t>
            </a:r>
            <a:r>
              <a:rPr lang="en-US" sz="2400" b="1" dirty="0"/>
              <a:t>Android with Chrome</a:t>
            </a:r>
            <a:r>
              <a:rPr lang="en-US" sz="2400" dirty="0"/>
              <a:t>: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Open the page.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Tap the </a:t>
            </a:r>
            <a:r>
              <a:rPr lang="en-US" sz="2400" b="1" dirty="0"/>
              <a:t>three dots</a:t>
            </a:r>
            <a:r>
              <a:rPr lang="en-US" sz="2400" dirty="0"/>
              <a:t>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Choose </a:t>
            </a:r>
            <a:r>
              <a:rPr lang="en-US" sz="2400" b="1" dirty="0"/>
              <a:t>Add to home screen</a:t>
            </a:r>
            <a:r>
              <a:rPr lang="en-US" sz="2400" dirty="0"/>
              <a:t>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Choose </a:t>
            </a:r>
            <a:r>
              <a:rPr lang="en-US" sz="2400" b="1" dirty="0"/>
              <a:t>Create shortcut</a:t>
            </a:r>
            <a:r>
              <a:rPr lang="en-US" sz="2400" dirty="0"/>
              <a:t> and tap </a:t>
            </a:r>
            <a:r>
              <a:rPr lang="en-US" sz="2400" b="1" dirty="0"/>
              <a:t>Add</a:t>
            </a:r>
            <a:r>
              <a:rPr lang="en-US" sz="2400" dirty="0"/>
              <a:t>. </a:t>
            </a:r>
          </a:p>
          <a:p>
            <a:pPr>
              <a:buNone/>
            </a:pPr>
            <a:r>
              <a:rPr lang="en-US" sz="2400" b="1" dirty="0"/>
              <a:t>Edge can do similar things</a:t>
            </a:r>
            <a:r>
              <a:rPr lang="en-US" sz="2400" dirty="0"/>
              <a:t>, although the exact menu wording varies by phone/version. Edge mobile also lets you set a specific webpage as its browser home page.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A"/>
          </a:solidFill>
          <a:ln>
            <a:solidFill>
              <a:srgbClr val="F8F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33400" y="2020824"/>
            <a:ext cx="109728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000" b="1" i="0" dirty="0">
                <a:solidFill>
                  <a:srgbClr val="B7532A"/>
                </a:solidFill>
                <a:latin typeface="Aptos"/>
              </a:rPr>
              <a:t>THE BIG IDEA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2331720"/>
            <a:ext cx="10972800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000" b="1" i="0">
                <a:solidFill>
                  <a:srgbClr val="0C1F36"/>
                </a:solidFill>
                <a:latin typeface="Aptos Display"/>
              </a:rPr>
              <a:t>We are not advertising a membership.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2935224"/>
            <a:ext cx="1097280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606468"/>
                </a:solidFill>
                <a:latin typeface="Aptos"/>
              </a:rPr>
              <a:t>We are advertising an invitation.</a:t>
            </a:r>
          </a:p>
        </p:txBody>
      </p:sp>
      <p:pic>
        <p:nvPicPr>
          <p:cNvPr id="6" name="Picture 5" descr="939780e5-a28c-4224-9997-e801faf4d795_518x4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1783080"/>
            <a:ext cx="4736592" cy="4251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3639312"/>
            <a:ext cx="5212080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900" b="1" i="0">
                <a:solidFill>
                  <a:srgbClr val="4E632B"/>
                </a:solidFill>
                <a:latin typeface="Aptos"/>
              </a:rPr>
              <a:t>One simple ask: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4005072"/>
            <a:ext cx="5486400" cy="7132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600" b="1" i="0">
                <a:solidFill>
                  <a:srgbClr val="0C1F36"/>
                </a:solidFill>
                <a:latin typeface="Georgia"/>
              </a:rPr>
              <a:t>Come sit with us.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501384"/>
            <a:ext cx="11155680" cy="182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7D7D7D"/>
                </a:solidFill>
                <a:latin typeface="Aptos"/>
              </a:rPr>
              <a:t>ING • There’s a Seat at the Table • Proposal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B7532A"/>
                </a:solidFill>
                <a:latin typeface="Aptos"/>
              </a:rPr>
              <a:t>MEDIA RECOMMENDATION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000" b="1" i="0">
                <a:solidFill>
                  <a:srgbClr val="0C1F36"/>
                </a:solidFill>
                <a:latin typeface="Aptos Display"/>
              </a:rPr>
              <a:t>Put the entire $100 into Meta.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261872"/>
            <a:ext cx="1097280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606468"/>
                </a:solidFill>
                <a:latin typeface="Aptos"/>
              </a:rPr>
              <a:t>Facebook + Instagram give us the best shot at efficient local reach with a very small budget.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828800"/>
            <a:ext cx="342900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40080" y="1828800"/>
            <a:ext cx="73152" cy="1874519"/>
          </a:xfrm>
          <a:prstGeom prst="rect">
            <a:avLst/>
          </a:prstGeom>
          <a:solidFill>
            <a:srgbClr val="B7532A"/>
          </a:solidFill>
          <a:ln>
            <a:solidFill>
              <a:srgbClr val="B753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1993392"/>
            <a:ext cx="30632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1" i="0">
                <a:solidFill>
                  <a:srgbClr val="0C1F36"/>
                </a:solidFill>
                <a:latin typeface="Aptos"/>
              </a:rPr>
              <a:t>$100 / MONTH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2395728"/>
            <a:ext cx="3063240" cy="116128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700" b="0" i="0">
                <a:solidFill>
                  <a:srgbClr val="1F2428"/>
                </a:solidFill>
                <a:latin typeface="Aptos"/>
              </a:rPr>
              <a:t>$3.33 per day.
Enough for a focused local test—not enough for eight tiny campaigns.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828800"/>
            <a:ext cx="342900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389120" y="1828800"/>
            <a:ext cx="73152" cy="1874519"/>
          </a:xfrm>
          <a:prstGeom prst="rect">
            <a:avLst/>
          </a:prstGeom>
          <a:solidFill>
            <a:srgbClr val="4E632B"/>
          </a:solidFill>
          <a:ln>
            <a:solidFill>
              <a:srgbClr val="4E63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90288" y="1993392"/>
            <a:ext cx="30632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1" i="0">
                <a:solidFill>
                  <a:srgbClr val="0C1F36"/>
                </a:solidFill>
                <a:latin typeface="Aptos"/>
              </a:rPr>
              <a:t>ONE ACTIVE MARKET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0288" y="2395728"/>
            <a:ext cx="3063240" cy="116128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700" b="0" i="0">
                <a:solidFill>
                  <a:srgbClr val="1F2428"/>
                </a:solidFill>
                <a:latin typeface="Aptos"/>
              </a:rPr>
              <a:t>One chapter cluster at a time so the budget can actually learn and deliver.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38160" y="1828800"/>
            <a:ext cx="342900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138160" y="1828800"/>
            <a:ext cx="73152" cy="1874519"/>
          </a:xfrm>
          <a:prstGeom prst="rect">
            <a:avLst/>
          </a:prstGeom>
          <a:solidFill>
            <a:srgbClr val="ECB64E"/>
          </a:solidFill>
          <a:ln>
            <a:solidFill>
              <a:srgbClr val="ECB6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39328" y="1993392"/>
            <a:ext cx="30632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1" i="0">
                <a:solidFill>
                  <a:srgbClr val="0C1F36"/>
                </a:solidFill>
                <a:latin typeface="Aptos"/>
              </a:rPr>
              <a:t>ONE ACTION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39328" y="2395728"/>
            <a:ext cx="3063240" cy="116128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700" b="0" i="0">
                <a:solidFill>
                  <a:srgbClr val="1F2428"/>
                </a:solidFill>
                <a:latin typeface="Aptos"/>
              </a:rPr>
              <a:t>Drive to the campaign page and optimize for landing-page views: “Visit as a Guest.”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" y="4069080"/>
            <a:ext cx="182880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0C1F36"/>
                </a:solidFill>
                <a:latin typeface="Aptos"/>
              </a:rPr>
              <a:t>Why Meta?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4480560"/>
            <a:ext cx="10881360" cy="1417320"/>
          </a:xfrm>
          <a:prstGeom prst="rect">
            <a:avLst/>
          </a:prstGeom>
          <a:noFill/>
        </p:spPr>
        <p:txBody>
          <a:bodyPr wrap="square" lIns="0" tIns="0" rIns="45720" bIns="0">
            <a:spAutoFit/>
          </a:bodyPr>
          <a:lstStyle/>
          <a:p>
            <a:pPr>
              <a:buChar char="•"/>
              <a:defRPr sz="1600">
                <a:solidFill>
                  <a:srgbClr val="1F2428"/>
                </a:solidFill>
                <a:latin typeface="Aptos"/>
              </a:defRPr>
            </a:pPr>
            <a:r>
              <a:t>Meta currently supports local geographic targeting plus demographic, interest and behavior targeting.</a:t>
            </a:r>
          </a:p>
          <a:p>
            <a:pPr>
              <a:buChar char="•"/>
              <a:defRPr sz="1600">
                <a:solidFill>
                  <a:srgbClr val="1F2428"/>
                </a:solidFill>
                <a:latin typeface="Aptos"/>
              </a:defRPr>
            </a:pPr>
            <a:r>
              <a:t>The Traffic objective can optimize toward landing-page views, which fits a low-volume website campaign.</a:t>
            </a:r>
          </a:p>
          <a:p>
            <a:pPr>
              <a:buChar char="•"/>
              <a:defRPr sz="1600">
                <a:solidFill>
                  <a:srgbClr val="1F2428"/>
                </a:solidFill>
                <a:latin typeface="Aptos"/>
              </a:defRPr>
            </a:pPr>
            <a:r>
              <a:t>We can control spend with a daily or lifetime budget and keep the campaign simple.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6345936"/>
            <a:ext cx="10881360" cy="2011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606468"/>
                </a:solidFill>
                <a:latin typeface="Aptos"/>
              </a:rPr>
              <a:t>Sources: Meta Business Help Center — Detailed Targeting, Location Targeting, Traffic Objective &amp; Budgets (2026).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501384"/>
            <a:ext cx="11155680" cy="182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7D7D7D"/>
                </a:solidFill>
                <a:latin typeface="Aptos"/>
              </a:rPr>
              <a:t>ING • There’s a Seat at the Table • Proposal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A"/>
          </a:solidFill>
          <a:ln>
            <a:solidFill>
              <a:srgbClr val="F8F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B7532A"/>
                </a:solidFill>
                <a:latin typeface="Aptos"/>
              </a:rPr>
              <a:t>AUDIENCE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000" b="1" i="0">
                <a:solidFill>
                  <a:srgbClr val="0C1F36"/>
                </a:solidFill>
                <a:latin typeface="Aptos Display"/>
              </a:rPr>
              <a:t>Who we want sitting in that empty chair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261872"/>
            <a:ext cx="1097280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606468"/>
                </a:solidFill>
                <a:latin typeface="Aptos"/>
              </a:rPr>
              <a:t>Local professionals who will benefit from referrals, relationships, accountability and a weekly business community.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828800"/>
            <a:ext cx="2971800" cy="4114800"/>
          </a:xfrm>
          <a:prstGeom prst="roundRect">
            <a:avLst/>
          </a:prstGeom>
          <a:solidFill>
            <a:srgbClr val="0C1F36"/>
          </a:solidFill>
          <a:ln>
            <a:solidFill>
              <a:srgbClr val="0C1F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2057400"/>
            <a:ext cx="246888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2200" b="1" i="0">
                <a:solidFill>
                  <a:srgbClr val="ECB64E"/>
                </a:solidFill>
                <a:latin typeface="Aptos"/>
              </a:rPr>
              <a:t>PRIMARY
PROSPECT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017520"/>
            <a:ext cx="2468880" cy="146304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700" b="0" i="0">
                <a:solidFill>
                  <a:srgbClr val="FFFFFF"/>
                </a:solidFill>
                <a:latin typeface="Aptos"/>
              </a:rPr>
              <a:t>Business owner
Founder / self-employed
Sales or business development
Local decision-maker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800600"/>
            <a:ext cx="2468880" cy="6583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1500" b="1" i="0">
                <a:solidFill>
                  <a:srgbClr val="FAEFD0"/>
                </a:solidFill>
                <a:latin typeface="Aptos"/>
              </a:rPr>
              <a:t>Suggested age range:
28–65+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77639" y="1828800"/>
            <a:ext cx="352044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977639" y="1828800"/>
            <a:ext cx="73152" cy="1874519"/>
          </a:xfrm>
          <a:prstGeom prst="rect">
            <a:avLst/>
          </a:prstGeom>
          <a:solidFill>
            <a:srgbClr val="4E632B"/>
          </a:solidFill>
          <a:ln>
            <a:solidFill>
              <a:srgbClr val="4E63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178807" y="1920240"/>
            <a:ext cx="315468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1" i="0" dirty="0">
                <a:solidFill>
                  <a:srgbClr val="0C1F36"/>
                </a:solidFill>
                <a:latin typeface="Aptos"/>
              </a:rPr>
              <a:t>GOOD BUSINESS CATEGORIES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78807" y="2322576"/>
            <a:ext cx="3154680" cy="116128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0" i="0">
                <a:solidFill>
                  <a:srgbClr val="1F2428"/>
                </a:solidFill>
                <a:latin typeface="Aptos"/>
              </a:rPr>
              <a:t>Real estate • insurance • finance
Trades &amp; home services • health/wellness
Professional services • marketing/creative
Hospitality • local retail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818120" y="1828800"/>
            <a:ext cx="370332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818120" y="1828800"/>
            <a:ext cx="73152" cy="1874519"/>
          </a:xfrm>
          <a:prstGeom prst="rect">
            <a:avLst/>
          </a:prstGeom>
          <a:solidFill>
            <a:srgbClr val="B7532A"/>
          </a:solidFill>
          <a:ln>
            <a:solidFill>
              <a:srgbClr val="B753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019288" y="1993392"/>
            <a:ext cx="333756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1" i="0">
                <a:solidFill>
                  <a:srgbClr val="0C1F36"/>
                </a:solidFill>
                <a:latin typeface="Aptos"/>
              </a:rPr>
              <a:t>GOOD MOTIVATIONS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19288" y="2395728"/>
            <a:ext cx="3337560" cy="116128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0" i="0">
                <a:solidFill>
                  <a:srgbClr val="1F2428"/>
                </a:solidFill>
                <a:latin typeface="Aptos"/>
              </a:rPr>
              <a:t>Wants referrals • feels isolated
New to the area • needs accountability
Wants trusted local relationships
Tired of cold, awkward networking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977639" y="4069080"/>
            <a:ext cx="754380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3977639" y="4069080"/>
            <a:ext cx="73152" cy="1874519"/>
          </a:xfrm>
          <a:prstGeom prst="rect">
            <a:avLst/>
          </a:prstGeom>
          <a:solidFill>
            <a:srgbClr val="ECB64E"/>
          </a:solidFill>
          <a:ln>
            <a:solidFill>
              <a:srgbClr val="ECB6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178807" y="4233672"/>
            <a:ext cx="71780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1" i="0">
                <a:solidFill>
                  <a:srgbClr val="0C1F36"/>
                </a:solidFill>
                <a:latin typeface="Aptos"/>
              </a:rPr>
              <a:t>TARGETING RULE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78807" y="4636008"/>
            <a:ext cx="7178040" cy="116128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700" b="0" i="0" dirty="0">
                <a:solidFill>
                  <a:srgbClr val="1F2428"/>
                </a:solidFill>
                <a:latin typeface="Aptos"/>
              </a:rPr>
              <a:t>Keep the audience local and reasonably broad. With only $3.33/day, over-targeting is more dangerous than under-targeting. Let the photos and message do part of the qualifying.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501384"/>
            <a:ext cx="11155680" cy="182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7D7D7D"/>
                </a:solidFill>
                <a:latin typeface="Aptos"/>
              </a:rPr>
              <a:t>ING • There’s a Seat at the Table • Proposal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B7532A"/>
                </a:solidFill>
                <a:latin typeface="Aptos"/>
              </a:rPr>
              <a:t>GEOGRAPHY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000" b="1" i="0">
                <a:solidFill>
                  <a:srgbClr val="0C1F36"/>
                </a:solidFill>
                <a:latin typeface="Aptos Display"/>
              </a:rPr>
              <a:t>Where the $100 should go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261872"/>
            <a:ext cx="1097280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606468"/>
                </a:solidFill>
                <a:latin typeface="Aptos"/>
              </a:rPr>
              <a:t>Target chapter clusters—not every chapter separately.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828800"/>
            <a:ext cx="3657600" cy="333756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40080" y="1828800"/>
            <a:ext cx="73152" cy="3337560"/>
          </a:xfrm>
          <a:prstGeom prst="rect">
            <a:avLst/>
          </a:prstGeom>
          <a:solidFill>
            <a:srgbClr val="4E632B"/>
          </a:solidFill>
          <a:ln>
            <a:solidFill>
              <a:srgbClr val="4E63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1993392"/>
            <a:ext cx="32918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1" i="0">
                <a:solidFill>
                  <a:srgbClr val="0C1F36"/>
                </a:solidFill>
                <a:latin typeface="Aptos"/>
              </a:rPr>
              <a:t>SPRINGFIELD METRO — 5 CHAPTERS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2395728"/>
            <a:ext cx="3291840" cy="26243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50" b="0" i="0">
                <a:solidFill>
                  <a:srgbClr val="1F2428"/>
                </a:solidFill>
                <a:latin typeface="Aptos"/>
              </a:rPr>
              <a:t>The Alumni Chapter
The Amigos Chapter
The Boundless Chapter
Gateway to Growth
Grace &amp; Growth
Start here when Springfield-area growth is the priority.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26280" y="1828800"/>
            <a:ext cx="3429000" cy="333756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526280" y="1828800"/>
            <a:ext cx="73152" cy="3337560"/>
          </a:xfrm>
          <a:prstGeom prst="rect">
            <a:avLst/>
          </a:prstGeom>
          <a:solidFill>
            <a:srgbClr val="B7532A"/>
          </a:solidFill>
          <a:ln>
            <a:solidFill>
              <a:srgbClr val="B753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727448" y="1993392"/>
            <a:ext cx="30632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1" i="0">
                <a:solidFill>
                  <a:srgbClr val="0C1F36"/>
                </a:solidFill>
                <a:latin typeface="Aptos"/>
              </a:rPr>
              <a:t>BRANSON / TRI-LAKES —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27448" y="2395728"/>
            <a:ext cx="3063240" cy="26243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50" b="0" i="0">
                <a:solidFill>
                  <a:srgbClr val="1F2428"/>
                </a:solidFill>
                <a:latin typeface="Aptos"/>
              </a:rPr>
              <a:t>Brewing Up Business
Tablerock Eagles
Use Branson/Hollister/Tri-Lakes geography together because the audience naturally overlaps.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83879" y="1828800"/>
            <a:ext cx="3383280" cy="333756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183879" y="1828800"/>
            <a:ext cx="73152" cy="3337560"/>
          </a:xfrm>
          <a:prstGeom prst="rect">
            <a:avLst/>
          </a:prstGeom>
          <a:solidFill>
            <a:srgbClr val="ECB64E"/>
          </a:solidFill>
          <a:ln>
            <a:solidFill>
              <a:srgbClr val="ECB6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85048" y="1993392"/>
            <a:ext cx="301752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00" b="1" i="0">
                <a:solidFill>
                  <a:srgbClr val="0C1F36"/>
                </a:solidFill>
                <a:latin typeface="Aptos"/>
              </a:rPr>
              <a:t>ROGERSVILLE —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85048" y="2395728"/>
            <a:ext cx="3017520" cy="26243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550" b="0" i="0">
                <a:solidFill>
                  <a:srgbClr val="1F2428"/>
                </a:solidFill>
                <a:latin typeface="Aptos"/>
              </a:rPr>
              <a:t>Rogersville Wildcats
Run as a dedicated micro-market or pair with the eastern Springfield corridor when we want a larger audience.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5413248"/>
            <a:ext cx="150876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0C1F36"/>
                </a:solidFill>
                <a:latin typeface="Aptos"/>
              </a:rPr>
              <a:t>90-DAY PILOT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5376672"/>
            <a:ext cx="914400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50" b="1" i="0">
                <a:solidFill>
                  <a:srgbClr val="1F2428"/>
                </a:solidFill>
                <a:latin typeface="Aptos"/>
              </a:rPr>
              <a:t>Month 1: Springfield Metro   →   Month 2: Branson/Tri-Lakes   →   Month 3: Rogersville / East Springfield   →   Then put more money behind the winner.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6016752"/>
            <a:ext cx="107899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900" b="0" i="0">
                <a:solidFill>
                  <a:srgbClr val="606468"/>
                </a:solidFill>
                <a:latin typeface="Aptos"/>
              </a:rPr>
              <a:t>Meta supports targeting by geographic location. The recommendation above is our strategy—not a platform requirement.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01384"/>
            <a:ext cx="11155680" cy="182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7D7D7D"/>
                </a:solidFill>
                <a:latin typeface="Aptos"/>
              </a:rPr>
              <a:t>ING • There’s a Seat at the Table • Proposal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F36"/>
          </a:solidFill>
          <a:ln>
            <a:solidFill>
              <a:srgbClr val="0C1F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a_seat_at_the_table_community_meeting_680x6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320040"/>
            <a:ext cx="6217920" cy="6217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95160" y="731520"/>
            <a:ext cx="43891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ECB64E"/>
                </a:solidFill>
                <a:latin typeface="Aptos"/>
              </a:rPr>
              <a:t>CREATIVE ANGLE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95160" y="1143000"/>
            <a:ext cx="4434840" cy="9601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Aptos Display"/>
              </a:rPr>
              <a:t>There’s a Seat at the Table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5160" y="2304288"/>
            <a:ext cx="4434840" cy="6858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700" b="0" i="0">
                <a:solidFill>
                  <a:srgbClr val="FAEFD0"/>
                </a:solidFill>
                <a:latin typeface="Aptos"/>
              </a:rPr>
              <a:t>Best lead message: warm, welcoming and low pressure.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95160" y="3246120"/>
            <a:ext cx="182880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>
                <a:solidFill>
                  <a:srgbClr val="ECB64E"/>
                </a:solidFill>
                <a:latin typeface="Aptos"/>
              </a:rPr>
              <a:t>Why it works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22592" y="3703320"/>
            <a:ext cx="4251960" cy="1691640"/>
          </a:xfrm>
          <a:prstGeom prst="rect">
            <a:avLst/>
          </a:prstGeom>
          <a:noFill/>
        </p:spPr>
        <p:txBody>
          <a:bodyPr wrap="square" lIns="0" tIns="0" rIns="45720" bIns="0">
            <a:spAutoFit/>
          </a:bodyPr>
          <a:lstStyle/>
          <a:p>
            <a:pPr>
              <a:buChar char="•"/>
              <a:defRPr sz="1500">
                <a:solidFill>
                  <a:srgbClr val="FFFFFF"/>
                </a:solidFill>
                <a:latin typeface="Aptos"/>
              </a:defRPr>
            </a:pPr>
            <a:r>
              <a:t>Sells the visit—not the membership.</a:t>
            </a:r>
          </a:p>
          <a:p>
            <a:pPr>
              <a:buChar char="•"/>
              <a:defRPr sz="1500">
                <a:solidFill>
                  <a:srgbClr val="FFFFFF"/>
                </a:solidFill>
                <a:latin typeface="Aptos"/>
              </a:defRPr>
            </a:pPr>
            <a:r>
              <a:t>Feels human and local.</a:t>
            </a:r>
          </a:p>
          <a:p>
            <a:pPr>
              <a:buChar char="•"/>
              <a:defRPr sz="1500">
                <a:solidFill>
                  <a:srgbClr val="FFFFFF"/>
                </a:solidFill>
                <a:latin typeface="Aptos"/>
              </a:defRPr>
            </a:pPr>
            <a:r>
              <a:t>Easy CTA: “Visit as a Guest.”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95160" y="5623560"/>
            <a:ext cx="4297680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>
                <a:solidFill>
                  <a:srgbClr val="D2DCCF"/>
                </a:solidFill>
                <a:latin typeface="Aptos"/>
              </a:rPr>
              <a:t>Use real member photography whenever possible. That authenticity is the campaign’s advantage.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01384"/>
            <a:ext cx="11155680" cy="182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7D7D7D"/>
                </a:solidFill>
                <a:latin typeface="Aptos"/>
              </a:rPr>
              <a:t>ING • Campaign creative example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F36"/>
          </a:solidFill>
          <a:ln>
            <a:solidFill>
              <a:srgbClr val="0C1F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you_belong_here_inspiring_new_growth_680x6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320040"/>
            <a:ext cx="6217920" cy="6217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95160" y="731520"/>
            <a:ext cx="43891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ECB64E"/>
                </a:solidFill>
                <a:latin typeface="Aptos"/>
              </a:rPr>
              <a:t>CREATIVE ANGLE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95160" y="1143000"/>
            <a:ext cx="4434840" cy="9601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Aptos Display"/>
              </a:rPr>
              <a:t>You Belong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5160" y="2304288"/>
            <a:ext cx="4434840" cy="6858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700" b="0" i="0">
                <a:solidFill>
                  <a:srgbClr val="FAEFD0"/>
                </a:solidFill>
                <a:latin typeface="Aptos"/>
              </a:rPr>
              <a:t>Strong emotional angle for people looking for community and genuine relationships.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95160" y="3246120"/>
            <a:ext cx="182880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>
                <a:solidFill>
                  <a:srgbClr val="ECB64E"/>
                </a:solidFill>
                <a:latin typeface="Aptos"/>
              </a:rPr>
              <a:t>Why it works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22592" y="3703320"/>
            <a:ext cx="4251960" cy="1691640"/>
          </a:xfrm>
          <a:prstGeom prst="rect">
            <a:avLst/>
          </a:prstGeom>
          <a:noFill/>
        </p:spPr>
        <p:txBody>
          <a:bodyPr wrap="square" lIns="0" tIns="0" rIns="45720" bIns="0">
            <a:spAutoFit/>
          </a:bodyPr>
          <a:lstStyle/>
          <a:p>
            <a:pPr>
              <a:buChar char="•"/>
              <a:defRPr sz="1500">
                <a:solidFill>
                  <a:srgbClr val="FFFFFF"/>
                </a:solidFill>
                <a:latin typeface="Aptos"/>
              </a:defRPr>
            </a:pPr>
            <a:r>
              <a:t>Addresses the emotional reason people join groups.</a:t>
            </a:r>
          </a:p>
          <a:p>
            <a:pPr>
              <a:buChar char="•"/>
              <a:defRPr sz="1500">
                <a:solidFill>
                  <a:srgbClr val="FFFFFF"/>
                </a:solidFill>
                <a:latin typeface="Aptos"/>
              </a:defRPr>
            </a:pPr>
            <a:r>
              <a:t>Shows several chapter personalities at once.</a:t>
            </a:r>
          </a:p>
          <a:p>
            <a:pPr>
              <a:buChar char="•"/>
              <a:defRPr sz="1500">
                <a:solidFill>
                  <a:srgbClr val="FFFFFF"/>
                </a:solidFill>
                <a:latin typeface="Aptos"/>
              </a:defRPr>
            </a:pPr>
            <a:r>
              <a:t>Good retargeting creative after someone visits the site.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95160" y="5623560"/>
            <a:ext cx="4297680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>
                <a:solidFill>
                  <a:srgbClr val="D2DCCF"/>
                </a:solidFill>
                <a:latin typeface="Aptos"/>
              </a:rPr>
              <a:t>Use real member photography whenever possible. That authenticity is the campaign’s advantage.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01384"/>
            <a:ext cx="11155680" cy="182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7D7D7D"/>
                </a:solidFill>
                <a:latin typeface="Aptos"/>
              </a:rPr>
              <a:t>ING • Campaign creative example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F36"/>
          </a:solidFill>
          <a:ln>
            <a:solidFill>
              <a:srgbClr val="0C1F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ull_up_a_chair_grow_together_680x6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320040"/>
            <a:ext cx="6217920" cy="6217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95160" y="731520"/>
            <a:ext cx="43891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ECB64E"/>
                </a:solidFill>
                <a:latin typeface="Aptos"/>
              </a:rPr>
              <a:t>CREATIVE ANGLE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95160" y="1143000"/>
            <a:ext cx="4434840" cy="9601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Aptos Display"/>
              </a:rPr>
              <a:t>Pull Up a Chair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5160" y="2304288"/>
            <a:ext cx="4434840" cy="6858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700" b="0" i="0">
                <a:solidFill>
                  <a:srgbClr val="FAEFD0"/>
                </a:solidFill>
                <a:latin typeface="Aptos"/>
              </a:rPr>
              <a:t>Benefit-led angle: referrals, accountability, support and community.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95160" y="3246120"/>
            <a:ext cx="182880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>
                <a:solidFill>
                  <a:srgbClr val="ECB64E"/>
                </a:solidFill>
                <a:latin typeface="Aptos"/>
              </a:rPr>
              <a:t>Why it works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22592" y="3703320"/>
            <a:ext cx="4251960" cy="1691640"/>
          </a:xfrm>
          <a:prstGeom prst="rect">
            <a:avLst/>
          </a:prstGeom>
          <a:noFill/>
        </p:spPr>
        <p:txBody>
          <a:bodyPr wrap="square" lIns="0" tIns="0" rIns="45720" bIns="0">
            <a:spAutoFit/>
          </a:bodyPr>
          <a:lstStyle/>
          <a:p>
            <a:pPr>
              <a:buChar char="•"/>
              <a:defRPr sz="1500">
                <a:solidFill>
                  <a:srgbClr val="FFFFFF"/>
                </a:solidFill>
                <a:latin typeface="Aptos"/>
              </a:defRPr>
            </a:pPr>
            <a:r>
              <a:t>Makes the business value explicit.</a:t>
            </a:r>
          </a:p>
          <a:p>
            <a:pPr>
              <a:buChar char="•"/>
              <a:defRPr sz="1500">
                <a:solidFill>
                  <a:srgbClr val="FFFFFF"/>
                </a:solidFill>
                <a:latin typeface="Aptos"/>
              </a:defRPr>
            </a:pPr>
            <a:r>
              <a:t>Works well for owners who need a practical reason to try ING.</a:t>
            </a:r>
          </a:p>
          <a:p>
            <a:pPr>
              <a:buChar char="•"/>
              <a:defRPr sz="1500">
                <a:solidFill>
                  <a:srgbClr val="FFFFFF"/>
                </a:solidFill>
                <a:latin typeface="Aptos"/>
              </a:defRPr>
            </a:pPr>
            <a:r>
              <a:t>Good second or third creative in the rotation.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95160" y="5623560"/>
            <a:ext cx="4297680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>
                <a:solidFill>
                  <a:srgbClr val="D2DCCF"/>
                </a:solidFill>
                <a:latin typeface="Aptos"/>
              </a:rPr>
              <a:t>Use real member photography whenever possible. That authenticity is the campaign’s advantage.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01384"/>
            <a:ext cx="11155680" cy="182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7D7D7D"/>
                </a:solidFill>
                <a:latin typeface="Aptos"/>
              </a:rPr>
              <a:t>ING • Campaign creative example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A"/>
          </a:solidFill>
          <a:ln>
            <a:solidFill>
              <a:srgbClr val="F8F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B7532A"/>
                </a:solidFill>
                <a:latin typeface="Aptos"/>
              </a:rPr>
              <a:t>90-DAY PILOT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000" b="1" i="0">
                <a:solidFill>
                  <a:srgbClr val="0C1F36"/>
                </a:solidFill>
                <a:latin typeface="Aptos Display"/>
              </a:rPr>
              <a:t>What we learn before we spend more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261872"/>
            <a:ext cx="1097280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606468"/>
                </a:solidFill>
                <a:latin typeface="Aptos"/>
              </a:rPr>
              <a:t>The first $300 is a test designed to tell us where growth is cheapest and most repeatable.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920240"/>
            <a:ext cx="3474720" cy="2148840"/>
          </a:xfrm>
          <a:prstGeom prst="roundRect">
            <a:avLst/>
          </a:prstGeom>
          <a:solidFill>
            <a:srgbClr val="FFFFFF"/>
          </a:solidFill>
          <a:ln>
            <a:solidFill>
              <a:srgbClr val="E1E1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86968" y="2084831"/>
            <a:ext cx="3017520" cy="2286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4E632B"/>
                </a:solidFill>
                <a:latin typeface="Aptos"/>
              </a:rPr>
              <a:t>MONTH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468880"/>
            <a:ext cx="3063240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0C1F36"/>
                </a:solidFill>
                <a:latin typeface="Aptos"/>
              </a:rPr>
              <a:t>SPRINGFIELD METRO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3127248"/>
            <a:ext cx="3035808" cy="6400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0">
                <a:solidFill>
                  <a:srgbClr val="1F2428"/>
                </a:solidFill>
                <a:latin typeface="Aptos"/>
              </a:rPr>
              <a:t>Launch 3 creatives.
Establish baseline cost per visit request.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53128" y="1920240"/>
            <a:ext cx="3474720" cy="2148840"/>
          </a:xfrm>
          <a:prstGeom prst="roundRect">
            <a:avLst/>
          </a:prstGeom>
          <a:solidFill>
            <a:srgbClr val="FFFFFF"/>
          </a:solidFill>
          <a:ln>
            <a:solidFill>
              <a:srgbClr val="E1E1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54296" y="2084831"/>
            <a:ext cx="3017520" cy="2286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B7532A"/>
                </a:solidFill>
                <a:latin typeface="Aptos"/>
              </a:rPr>
              <a:t>MONTH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54296" y="2468880"/>
            <a:ext cx="3063240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0C1F36"/>
                </a:solidFill>
                <a:latin typeface="Aptos"/>
              </a:rPr>
              <a:t>BRANSON / TRI-LAKES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54296" y="3127248"/>
            <a:ext cx="3035808" cy="6400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0">
                <a:solidFill>
                  <a:srgbClr val="1F2428"/>
                </a:solidFill>
                <a:latin typeface="Aptos"/>
              </a:rPr>
              <a:t>Use same framework.
Compare geography and creative response.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0456" y="1920240"/>
            <a:ext cx="3474720" cy="2148840"/>
          </a:xfrm>
          <a:prstGeom prst="roundRect">
            <a:avLst/>
          </a:prstGeom>
          <a:solidFill>
            <a:srgbClr val="FFFFFF"/>
          </a:solidFill>
          <a:ln>
            <a:solidFill>
              <a:srgbClr val="E1E1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421624" y="2084831"/>
            <a:ext cx="3017520" cy="2286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ECB64E"/>
                </a:solidFill>
                <a:latin typeface="Aptos"/>
              </a:rPr>
              <a:t>MONTH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21624" y="2468880"/>
            <a:ext cx="3063240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0C1F36"/>
                </a:solidFill>
                <a:latin typeface="Aptos"/>
              </a:rPr>
              <a:t>ROGERSVILLE / EAST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21624" y="3127248"/>
            <a:ext cx="3035808" cy="6400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0">
                <a:solidFill>
                  <a:srgbClr val="1F2428"/>
                </a:solidFill>
                <a:latin typeface="Aptos"/>
              </a:rPr>
              <a:t>Test smaller market.
Then reallocate future budget to winners.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" y="4498848"/>
            <a:ext cx="46634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700" b="1" i="0">
                <a:solidFill>
                  <a:srgbClr val="0C1F36"/>
                </a:solidFill>
                <a:latin typeface="Aptos"/>
              </a:rPr>
              <a:t>At 30 / 60 / 90 days, answer four questions: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892040"/>
            <a:ext cx="10515600" cy="1216152"/>
          </a:xfrm>
          <a:prstGeom prst="rect">
            <a:avLst/>
          </a:prstGeom>
          <a:noFill/>
        </p:spPr>
        <p:txBody>
          <a:bodyPr wrap="square" lIns="0" tIns="0" rIns="45720" bIns="0">
            <a:spAutoFit/>
          </a:bodyPr>
          <a:lstStyle/>
          <a:p>
            <a:pPr>
              <a:buChar char="•"/>
              <a:defRPr sz="1550">
                <a:solidFill>
                  <a:srgbClr val="1F2428"/>
                </a:solidFill>
                <a:latin typeface="Aptos"/>
              </a:defRPr>
            </a:pPr>
            <a:r>
              <a:t>Which photo/message gets qualified people to the page?</a:t>
            </a:r>
          </a:p>
          <a:p>
            <a:pPr>
              <a:buChar char="•"/>
              <a:defRPr sz="1550">
                <a:solidFill>
                  <a:srgbClr val="1F2428"/>
                </a:solidFill>
                <a:latin typeface="Aptos"/>
              </a:defRPr>
            </a:pPr>
            <a:r>
              <a:t>Which market produces the cheapest guest requests?</a:t>
            </a:r>
          </a:p>
          <a:p>
            <a:pPr>
              <a:buChar char="•"/>
              <a:defRPr sz="1550">
                <a:solidFill>
                  <a:srgbClr val="1F2428"/>
                </a:solidFill>
                <a:latin typeface="Aptos"/>
              </a:defRPr>
            </a:pPr>
            <a:r>
              <a:t>How many requests actually attend a chapter?</a:t>
            </a:r>
          </a:p>
          <a:p>
            <a:pPr>
              <a:buChar char="•"/>
              <a:defRPr sz="1550">
                <a:solidFill>
                  <a:srgbClr val="1F2428"/>
                </a:solidFill>
                <a:latin typeface="Aptos"/>
              </a:defRPr>
            </a:pPr>
            <a:r>
              <a:t>How many attended guests become members?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6144768"/>
            <a:ext cx="1042416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1" i="0">
                <a:solidFill>
                  <a:srgbClr val="B7532A"/>
                </a:solidFill>
                <a:latin typeface="Aptos"/>
              </a:rPr>
              <a:t>No promises about clicks or leads before we have real ING data. The campaign earns the right to scale.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01384"/>
            <a:ext cx="11155680" cy="182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850" b="0" i="0">
                <a:solidFill>
                  <a:srgbClr val="7D7D7D"/>
                </a:solidFill>
                <a:latin typeface="Aptos"/>
              </a:rPr>
              <a:t>ING • There’s a Seat at the Table • Proposal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1026</Words>
  <Application>Microsoft Office PowerPoint</Application>
  <PresentationFormat>Widescreen</PresentationFormat>
  <Paragraphs>115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Jill Barlow</dc:creator>
  <cp:keywords/>
  <dc:description>generated using python-pptx</dc:description>
  <cp:lastModifiedBy>Jill Barlow</cp:lastModifiedBy>
  <cp:revision>2</cp:revision>
  <dcterms:created xsi:type="dcterms:W3CDTF">2013-01-27T09:14:16Z</dcterms:created>
  <dcterms:modified xsi:type="dcterms:W3CDTF">2026-09-08T18:49:11Z</dcterms:modified>
  <cp:category/>
</cp:coreProperties>
</file>